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0" r:id="rId4"/>
    <p:sldId id="263" r:id="rId5"/>
    <p:sldId id="264" r:id="rId6"/>
    <p:sldId id="265" r:id="rId7"/>
    <p:sldId id="267" r:id="rId8"/>
    <p:sldId id="266" r:id="rId9"/>
    <p:sldId id="268" r:id="rId10"/>
    <p:sldId id="271" r:id="rId11"/>
    <p:sldId id="269" r:id="rId12"/>
    <p:sldId id="272" r:id="rId13"/>
    <p:sldId id="273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1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930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722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3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4606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544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950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7865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26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4659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8699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2020-11-30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118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2959100" y="2058988"/>
            <a:ext cx="6273800" cy="335280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40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IT </a:t>
            </a:r>
            <a:r>
              <a:rPr lang="ko-KR" altLang="en-US" sz="40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교육 플랫폼</a:t>
            </a:r>
            <a:endParaRPr lang="en-US" altLang="ko-KR" sz="4000" b="1" i="1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105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IT,</a:t>
            </a:r>
            <a:r>
              <a:rPr lang="ko-KR" altLang="en-US" sz="105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 스마트폰</a:t>
            </a:r>
            <a:r>
              <a:rPr lang="en-US" altLang="ko-KR" sz="105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sz="105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사용이 어려운 사용자를 위한 교육용 프로그램</a:t>
            </a:r>
            <a:endParaRPr lang="en-US" altLang="ko-KR" sz="105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2959099" y="1474788"/>
            <a:ext cx="5100714" cy="584200"/>
          </a:xfrm>
          <a:prstGeom prst="rect">
            <a:avLst/>
          </a:prstGeom>
          <a:pattFill prst="ltUpDiag">
            <a:fgClr>
              <a:schemeClr val="accent4">
                <a:lumMod val="20000"/>
                <a:lumOff val="80000"/>
              </a:schemeClr>
            </a:fgClr>
            <a:bgClr>
              <a:schemeClr val="accent4">
                <a:lumMod val="60000"/>
                <a:lumOff val="40000"/>
              </a:schemeClr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150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컴퓨터정보보안학과 </a:t>
            </a:r>
            <a:r>
              <a:rPr lang="en-US" altLang="ko-KR" sz="150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201910689 </a:t>
            </a:r>
            <a:r>
              <a:rPr lang="ko-KR" altLang="en-US" sz="150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오상민</a:t>
            </a:r>
            <a:endParaRPr lang="en-US" altLang="ko-KR" sz="15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8059814" y="1474788"/>
            <a:ext cx="1173086" cy="584200"/>
            <a:chOff x="8059814" y="1474788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8059814" y="1474788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8646357" y="1474788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8153060" y="1752857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8739603" y="1748888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8739603" y="1748888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06199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오픈소스 활용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08A433F-37AC-4A95-97BB-93A78ACA7558}"/>
              </a:ext>
            </a:extLst>
          </p:cNvPr>
          <p:cNvSpPr txBox="1"/>
          <p:nvPr/>
        </p:nvSpPr>
        <p:spPr>
          <a:xfrm>
            <a:off x="4422837" y="6089134"/>
            <a:ext cx="2173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Spring MVC </a:t>
            </a:r>
            <a:r>
              <a:rPr lang="ko-KR" altLang="en-US" dirty="0"/>
              <a:t>패턴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463D1F7-DD8D-4CC9-AE8A-E05C3B0B4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88" y="854331"/>
            <a:ext cx="4584576" cy="499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2A445A9-8D15-4705-A41E-BA434B9BD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346" y="985838"/>
            <a:ext cx="6199465" cy="488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14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프로그램 주요기능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BE16B3DD-3D0E-4B65-8F2F-FABC92C04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68" y="854331"/>
            <a:ext cx="6463015" cy="41252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548612-4E0D-474C-BB65-E75ABB5A3DBA}"/>
              </a:ext>
            </a:extLst>
          </p:cNvPr>
          <p:cNvSpPr txBox="1"/>
          <p:nvPr/>
        </p:nvSpPr>
        <p:spPr>
          <a:xfrm>
            <a:off x="3983883" y="5563818"/>
            <a:ext cx="4224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/>
              <a:t>전자출입명부 </a:t>
            </a:r>
            <a:r>
              <a:rPr lang="en-US" altLang="ko-KR" sz="1500" dirty="0"/>
              <a:t>QR</a:t>
            </a:r>
            <a:r>
              <a:rPr lang="ko-KR" altLang="en-US" sz="1500" dirty="0"/>
              <a:t>코드 사용법</a:t>
            </a:r>
            <a:r>
              <a:rPr lang="en-US" altLang="ko-KR" sz="1500" dirty="0"/>
              <a:t>, </a:t>
            </a:r>
            <a:r>
              <a:rPr lang="ko-KR" altLang="en-US" sz="1500" dirty="0"/>
              <a:t>스마트폰 사용법</a:t>
            </a:r>
            <a:endParaRPr lang="en-US" altLang="ko-KR" sz="1500" dirty="0"/>
          </a:p>
          <a:p>
            <a:r>
              <a:rPr lang="ko-KR" altLang="en-US" sz="1500" dirty="0"/>
              <a:t>실생활 </a:t>
            </a:r>
            <a:r>
              <a:rPr lang="en-US" altLang="ko-KR" sz="1500" dirty="0"/>
              <a:t>IT</a:t>
            </a:r>
            <a:r>
              <a:rPr lang="ko-KR" altLang="en-US" sz="1500" dirty="0"/>
              <a:t>기기 사용법</a:t>
            </a:r>
            <a:r>
              <a:rPr lang="en-US" altLang="ko-KR" sz="1500" dirty="0"/>
              <a:t>, </a:t>
            </a:r>
            <a:r>
              <a:rPr lang="ko-KR" altLang="en-US" sz="1500" dirty="0"/>
              <a:t>컴퓨터 사용 방법</a:t>
            </a:r>
            <a:endParaRPr lang="en-US" altLang="ko-KR" sz="1500" dirty="0"/>
          </a:p>
          <a:p>
            <a:endParaRPr lang="en-US" altLang="ko-KR" sz="1500" dirty="0"/>
          </a:p>
          <a:p>
            <a:r>
              <a:rPr lang="ko-KR" altLang="en-US" sz="1500" dirty="0"/>
              <a:t>다양한 교육을 하는 사이트입니다</a:t>
            </a:r>
            <a:r>
              <a:rPr lang="en-US" altLang="ko-KR" sz="1500" dirty="0"/>
              <a:t>.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CCDC0AC2-4A40-4029-A9DA-44B20BD18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3345" y="854331"/>
            <a:ext cx="4260787" cy="412528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4B4478-8B80-4027-AA75-F8AC11B85A8C}"/>
              </a:ext>
            </a:extLst>
          </p:cNvPr>
          <p:cNvSpPr txBox="1"/>
          <p:nvPr/>
        </p:nvSpPr>
        <p:spPr>
          <a:xfrm>
            <a:off x="2921619" y="5010104"/>
            <a:ext cx="7328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PC </a:t>
            </a:r>
            <a:r>
              <a:rPr lang="ko-KR" altLang="en-US" sz="1200" dirty="0"/>
              <a:t>화면</a:t>
            </a:r>
            <a:endParaRPr lang="en-US" altLang="ko-KR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D36C09-76DD-4FA8-A4D8-77B3D8FAA6E7}"/>
              </a:ext>
            </a:extLst>
          </p:cNvPr>
          <p:cNvSpPr txBox="1"/>
          <p:nvPr/>
        </p:nvSpPr>
        <p:spPr>
          <a:xfrm>
            <a:off x="8911358" y="5010104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모바일 화면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804618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프로그램 주요기능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F548612-4E0D-474C-BB65-E75ABB5A3DBA}"/>
              </a:ext>
            </a:extLst>
          </p:cNvPr>
          <p:cNvSpPr txBox="1"/>
          <p:nvPr/>
        </p:nvSpPr>
        <p:spPr>
          <a:xfrm>
            <a:off x="2483472" y="6112217"/>
            <a:ext cx="726673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/>
              <a:t>코로나 </a:t>
            </a:r>
            <a:r>
              <a:rPr lang="en-US" altLang="ko-KR" sz="1500" dirty="0"/>
              <a:t>19</a:t>
            </a:r>
            <a:r>
              <a:rPr lang="ko-KR" altLang="en-US" sz="1500" dirty="0"/>
              <a:t>로 인한 시설 </a:t>
            </a:r>
            <a:r>
              <a:rPr lang="ko-KR" altLang="en-US" sz="1500" dirty="0" err="1"/>
              <a:t>방문시</a:t>
            </a:r>
            <a:r>
              <a:rPr lang="ko-KR" altLang="en-US" sz="1500" dirty="0"/>
              <a:t> 전자출입명부 사용 방법에 대한 강의 페이지입니다</a:t>
            </a:r>
            <a:r>
              <a:rPr lang="en-US" altLang="ko-KR" sz="1500" dirty="0"/>
              <a:t>.</a:t>
            </a:r>
          </a:p>
          <a:p>
            <a:r>
              <a:rPr lang="ko-KR" altLang="en-US" sz="1500" dirty="0"/>
              <a:t>반응형 웹으로 개발 되어있어</a:t>
            </a:r>
            <a:r>
              <a:rPr lang="en-US" altLang="ko-KR" sz="1500" dirty="0"/>
              <a:t>, PC</a:t>
            </a:r>
            <a:r>
              <a:rPr lang="ko-KR" altLang="en-US" sz="1500" dirty="0"/>
              <a:t>와 모바일 모두 동일한 화면을 보여줍니다</a:t>
            </a:r>
            <a:r>
              <a:rPr lang="en-US" altLang="ko-KR" sz="150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E89BAE-E568-4783-A85B-B0D55E781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01" y="945266"/>
            <a:ext cx="6127847" cy="431249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7676B8C-2F0B-4A83-B0B1-CAF03DF70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843" y="945266"/>
            <a:ext cx="4530342" cy="433446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D45009B-43D0-4116-9CC2-C5E62AEC1234}"/>
              </a:ext>
            </a:extLst>
          </p:cNvPr>
          <p:cNvSpPr txBox="1"/>
          <p:nvPr/>
        </p:nvSpPr>
        <p:spPr>
          <a:xfrm>
            <a:off x="2921619" y="5370831"/>
            <a:ext cx="7328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PC </a:t>
            </a:r>
            <a:r>
              <a:rPr lang="ko-KR" altLang="en-US" sz="1200" dirty="0"/>
              <a:t>화면</a:t>
            </a:r>
            <a:endParaRPr lang="en-US" altLang="ko-KR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48695B-84D2-4FE6-A09D-701687D5596E}"/>
              </a:ext>
            </a:extLst>
          </p:cNvPr>
          <p:cNvSpPr txBox="1"/>
          <p:nvPr/>
        </p:nvSpPr>
        <p:spPr>
          <a:xfrm>
            <a:off x="8911358" y="5370831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모바일 화면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089550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프로그램 주요기능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F548612-4E0D-474C-BB65-E75ABB5A3DBA}"/>
              </a:ext>
            </a:extLst>
          </p:cNvPr>
          <p:cNvSpPr txBox="1"/>
          <p:nvPr/>
        </p:nvSpPr>
        <p:spPr>
          <a:xfrm>
            <a:off x="3586724" y="6082017"/>
            <a:ext cx="462819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dirty="0"/>
              <a:t>강의 페이지에서는 다양한 강의를 들을 수 있습니다</a:t>
            </a:r>
            <a:r>
              <a:rPr lang="en-US" altLang="ko-KR" sz="1500" dirty="0"/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270E304-BE3E-4733-AB67-6E022C284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82" y="939567"/>
            <a:ext cx="5527484" cy="455825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769FFBD-836D-4BCE-8CCB-3AC287476B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7327" y="939566"/>
            <a:ext cx="4441691" cy="455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877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프로젝트 일정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89E7C1DB-879A-403B-B1D0-78FD982DB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6797" y="962111"/>
            <a:ext cx="7198406" cy="514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0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A16C58F4-4F24-4E48-B324-97DA4EBE74C9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solidFill>
            <a:schemeClr val="bg1"/>
          </a:solid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chemeClr val="accent4">
                <a:lumMod val="20000"/>
                <a:lumOff val="80000"/>
              </a:schemeClr>
            </a:fgClr>
            <a:bgClr>
              <a:schemeClr val="accent4">
                <a:lumMod val="60000"/>
                <a:lumOff val="40000"/>
              </a:schemeClr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목차</a:t>
            </a:r>
            <a:endParaRPr lang="en-US" altLang="ko-KR" sz="700" kern="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3" name="모서리가 둥근 직사각형 67">
            <a:extLst>
              <a:ext uri="{FF2B5EF4-FFF2-40B4-BE49-F238E27FC236}">
                <a16:creationId xmlns:a16="http://schemas.microsoft.com/office/drawing/2014/main" id="{529EF897-A4B7-42BD-A826-7EFE941FF172}"/>
              </a:ext>
            </a:extLst>
          </p:cNvPr>
          <p:cNvSpPr/>
          <p:nvPr/>
        </p:nvSpPr>
        <p:spPr>
          <a:xfrm>
            <a:off x="2875569" y="1469604"/>
            <a:ext cx="6138858" cy="65945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개발동기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E932CE9A-DFFA-4A1E-8177-7356236F02E4}"/>
              </a:ext>
            </a:extLst>
          </p:cNvPr>
          <p:cNvSpPr/>
          <p:nvPr/>
        </p:nvSpPr>
        <p:spPr>
          <a:xfrm>
            <a:off x="2208057" y="1370180"/>
            <a:ext cx="407484" cy="6955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1</a:t>
            </a:r>
          </a:p>
        </p:txBody>
      </p:sp>
      <p:sp>
        <p:nvSpPr>
          <p:cNvPr id="65" name="모서리가 둥근 직사각형 67">
            <a:extLst>
              <a:ext uri="{FF2B5EF4-FFF2-40B4-BE49-F238E27FC236}">
                <a16:creationId xmlns:a16="http://schemas.microsoft.com/office/drawing/2014/main" id="{3F4EE0C4-C563-4761-897A-5AF2816EE460}"/>
              </a:ext>
            </a:extLst>
          </p:cNvPr>
          <p:cNvSpPr/>
          <p:nvPr/>
        </p:nvSpPr>
        <p:spPr>
          <a:xfrm>
            <a:off x="2875569" y="2439621"/>
            <a:ext cx="6138858" cy="65945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개발언어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A3276468-C658-4218-9CBD-3716F3AAED7A}"/>
              </a:ext>
            </a:extLst>
          </p:cNvPr>
          <p:cNvSpPr/>
          <p:nvPr/>
        </p:nvSpPr>
        <p:spPr>
          <a:xfrm>
            <a:off x="2208057" y="2340197"/>
            <a:ext cx="407484" cy="6955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2</a:t>
            </a:r>
          </a:p>
        </p:txBody>
      </p:sp>
      <p:sp>
        <p:nvSpPr>
          <p:cNvPr id="67" name="모서리가 둥근 직사각형 67">
            <a:extLst>
              <a:ext uri="{FF2B5EF4-FFF2-40B4-BE49-F238E27FC236}">
                <a16:creationId xmlns:a16="http://schemas.microsoft.com/office/drawing/2014/main" id="{6E26F575-D86C-43C8-AB4A-9A6800F821F8}"/>
              </a:ext>
            </a:extLst>
          </p:cNvPr>
          <p:cNvSpPr/>
          <p:nvPr/>
        </p:nvSpPr>
        <p:spPr>
          <a:xfrm>
            <a:off x="2875569" y="3371681"/>
            <a:ext cx="6138858" cy="65945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오픈소스 활용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C5FDB4EF-8D26-45D2-86DA-08905A3A602E}"/>
              </a:ext>
            </a:extLst>
          </p:cNvPr>
          <p:cNvSpPr/>
          <p:nvPr/>
        </p:nvSpPr>
        <p:spPr>
          <a:xfrm>
            <a:off x="2208057" y="3272257"/>
            <a:ext cx="407484" cy="6955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3</a:t>
            </a:r>
          </a:p>
        </p:txBody>
      </p:sp>
      <p:sp>
        <p:nvSpPr>
          <p:cNvPr id="69" name="모서리가 둥근 직사각형 67">
            <a:extLst>
              <a:ext uri="{FF2B5EF4-FFF2-40B4-BE49-F238E27FC236}">
                <a16:creationId xmlns:a16="http://schemas.microsoft.com/office/drawing/2014/main" id="{FE2740A8-AEAB-40BE-9B29-678D8F6B16D1}"/>
              </a:ext>
            </a:extLst>
          </p:cNvPr>
          <p:cNvSpPr/>
          <p:nvPr/>
        </p:nvSpPr>
        <p:spPr>
          <a:xfrm>
            <a:off x="2875569" y="4350733"/>
            <a:ext cx="6138858" cy="65945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프로그램 주요기능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7C7B25E-B5D3-42E9-9948-AC653BD1BF2A}"/>
              </a:ext>
            </a:extLst>
          </p:cNvPr>
          <p:cNvSpPr/>
          <p:nvPr/>
        </p:nvSpPr>
        <p:spPr>
          <a:xfrm>
            <a:off x="2208057" y="4261395"/>
            <a:ext cx="407484" cy="6955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</a:p>
        </p:txBody>
      </p:sp>
      <p:sp>
        <p:nvSpPr>
          <p:cNvPr id="22" name="모서리가 둥근 직사각형 67">
            <a:extLst>
              <a:ext uri="{FF2B5EF4-FFF2-40B4-BE49-F238E27FC236}">
                <a16:creationId xmlns:a16="http://schemas.microsoft.com/office/drawing/2014/main" id="{1098E3B4-7A10-4FB8-8963-801590A7FD50}"/>
              </a:ext>
            </a:extLst>
          </p:cNvPr>
          <p:cNvSpPr/>
          <p:nvPr/>
        </p:nvSpPr>
        <p:spPr>
          <a:xfrm>
            <a:off x="2875569" y="5339871"/>
            <a:ext cx="6138858" cy="659450"/>
          </a:xfrm>
          <a:prstGeom prst="roundRect">
            <a:avLst/>
          </a:prstGeom>
          <a:solidFill>
            <a:schemeClr val="bg1"/>
          </a:solidFill>
          <a:ln w="19050">
            <a:solidFill>
              <a:srgbClr val="4C47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>
              <a:lnSpc>
                <a:spcPct val="150000"/>
              </a:lnSpc>
            </a:pPr>
            <a:r>
              <a:rPr lang="ko-KR" altLang="en-US" sz="2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프로젝트 일정</a:t>
            </a:r>
            <a:endParaRPr lang="en-US" altLang="ko-KR" sz="2000" b="1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EFCE30F-4C87-4E04-8A02-92364A02EAB5}"/>
              </a:ext>
            </a:extLst>
          </p:cNvPr>
          <p:cNvSpPr/>
          <p:nvPr/>
        </p:nvSpPr>
        <p:spPr>
          <a:xfrm>
            <a:off x="2208057" y="5250533"/>
            <a:ext cx="407484" cy="6955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000" b="1" dirty="0">
                <a:solidFill>
                  <a:prstClr val="black">
                    <a:lumMod val="75000"/>
                    <a:lumOff val="25000"/>
                  </a:prst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10276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개발동기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B3E6EAC8-BD1B-4687-9C37-CF93671CA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630" y="1221927"/>
            <a:ext cx="3209925" cy="45624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A4EA55-A911-44D9-A282-D0375E3B5C7F}"/>
              </a:ext>
            </a:extLst>
          </p:cNvPr>
          <p:cNvSpPr txBox="1"/>
          <p:nvPr/>
        </p:nvSpPr>
        <p:spPr>
          <a:xfrm>
            <a:off x="5769459" y="1909107"/>
            <a:ext cx="5267789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/>
              <a:t>한국정보화진흥원</a:t>
            </a:r>
            <a:r>
              <a:rPr lang="en-US" altLang="ko-KR" sz="1500" b="1" dirty="0"/>
              <a:t>(NIA)</a:t>
            </a:r>
            <a:r>
              <a:rPr lang="ko-KR" altLang="en-US" sz="1500" b="1" dirty="0"/>
              <a:t>에 의하면 </a:t>
            </a:r>
            <a:r>
              <a:rPr lang="en-US" altLang="ko-KR" sz="1500" b="1" dirty="0"/>
              <a:t>2015</a:t>
            </a:r>
            <a:r>
              <a:rPr lang="ko-KR" altLang="en-US" sz="1500" b="1" dirty="0"/>
              <a:t>년 </a:t>
            </a:r>
            <a:r>
              <a:rPr lang="en-US" altLang="ko-KR" sz="1500" b="1" dirty="0"/>
              <a:t>9</a:t>
            </a:r>
            <a:r>
              <a:rPr lang="ko-KR" altLang="en-US" sz="1500" b="1" dirty="0"/>
              <a:t>월부터 </a:t>
            </a:r>
            <a:r>
              <a:rPr lang="en-US" altLang="ko-KR" sz="1500" b="1" dirty="0"/>
              <a:t>3</a:t>
            </a:r>
            <a:r>
              <a:rPr lang="ko-KR" altLang="en-US" sz="1500" b="1" dirty="0"/>
              <a:t>개월간</a:t>
            </a:r>
            <a:endParaRPr lang="en-US" altLang="ko-KR" sz="1500" b="1" dirty="0"/>
          </a:p>
          <a:p>
            <a:r>
              <a:rPr lang="ko-KR" altLang="en-US" sz="1500" b="1" dirty="0"/>
              <a:t>정보격차 실태 조사 결과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장애인</a:t>
            </a:r>
            <a:r>
              <a:rPr lang="en-US" altLang="ko-KR" sz="1500" b="1" dirty="0"/>
              <a:t>, </a:t>
            </a:r>
            <a:r>
              <a:rPr lang="ko-KR" altLang="en-US" sz="1500" b="1" dirty="0"/>
              <a:t>노인</a:t>
            </a:r>
            <a:r>
              <a:rPr lang="en-US" altLang="ko-KR" sz="1500" b="1" dirty="0"/>
              <a:t>, </a:t>
            </a:r>
            <a:r>
              <a:rPr lang="ko-KR" altLang="en-US" sz="1500" b="1" dirty="0"/>
              <a:t>저소득층의 스마트 정보화 수준이</a:t>
            </a:r>
            <a:endParaRPr lang="en-US" altLang="ko-KR" sz="1500" b="1" dirty="0"/>
          </a:p>
          <a:p>
            <a:r>
              <a:rPr lang="ko-KR" altLang="en-US" sz="1500" b="1" dirty="0"/>
              <a:t>일반 국민의</a:t>
            </a:r>
            <a:r>
              <a:rPr lang="en-US" altLang="ko-KR" sz="1500" b="1" dirty="0"/>
              <a:t> ‘3</a:t>
            </a:r>
            <a:r>
              <a:rPr lang="ko-KR" altLang="en-US" sz="1500" b="1" dirty="0"/>
              <a:t>분의 </a:t>
            </a:r>
            <a:r>
              <a:rPr lang="en-US" altLang="ko-KR" sz="1500" b="1" dirty="0"/>
              <a:t>2</a:t>
            </a:r>
            <a:r>
              <a:rPr lang="ko-KR" altLang="en-US" sz="1500" b="1" dirty="0"/>
              <a:t>수준</a:t>
            </a:r>
            <a:r>
              <a:rPr lang="en-US" altLang="ko-KR" sz="1500" b="1" dirty="0"/>
              <a:t>’ </a:t>
            </a:r>
            <a:r>
              <a:rPr lang="ko-KR" altLang="en-US" sz="1500" b="1" dirty="0"/>
              <a:t>이라고 밝혔습니다</a:t>
            </a:r>
            <a:r>
              <a:rPr lang="en-US" altLang="ko-KR" sz="1500" b="1" dirty="0"/>
              <a:t>.</a:t>
            </a:r>
            <a:endParaRPr lang="ko-KR" altLang="en-US" sz="15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EFF2D1-B7E8-4F5C-8E98-756BD8F28E0D}"/>
              </a:ext>
            </a:extLst>
          </p:cNvPr>
          <p:cNvSpPr txBox="1"/>
          <p:nvPr/>
        </p:nvSpPr>
        <p:spPr>
          <a:xfrm>
            <a:off x="5769459" y="3702399"/>
            <a:ext cx="550663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/>
              <a:t>정보화 수준이란 컴퓨터와 모바일 기기 이용 능력을 말합니다</a:t>
            </a:r>
            <a:r>
              <a:rPr lang="en-US" altLang="ko-KR" sz="1500" b="1" dirty="0"/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374A7B-6A20-4C2B-9D3C-12A37805DA17}"/>
              </a:ext>
            </a:extLst>
          </p:cNvPr>
          <p:cNvSpPr txBox="1"/>
          <p:nvPr/>
        </p:nvSpPr>
        <p:spPr>
          <a:xfrm>
            <a:off x="5769459" y="4480509"/>
            <a:ext cx="3299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/>
              <a:t>특히 </a:t>
            </a:r>
            <a:r>
              <a:rPr lang="ko-KR" altLang="en-US" sz="1500" b="1" dirty="0" err="1"/>
              <a:t>장노년층의</a:t>
            </a:r>
            <a:r>
              <a:rPr lang="ko-KR" altLang="en-US" sz="1500" b="1" dirty="0"/>
              <a:t> 정보호화 수준이 </a:t>
            </a:r>
            <a:endParaRPr lang="en-US" altLang="ko-KR" sz="1500" b="1" dirty="0"/>
          </a:p>
          <a:p>
            <a:r>
              <a:rPr lang="ko-KR" altLang="en-US" sz="1500" b="1" dirty="0"/>
              <a:t>일반 국민의 </a:t>
            </a:r>
            <a:r>
              <a:rPr lang="en-US" altLang="ko-KR" sz="1500" b="1" dirty="0"/>
              <a:t>56.3%</a:t>
            </a:r>
            <a:r>
              <a:rPr lang="ko-KR" altLang="en-US" sz="1500" b="1" dirty="0"/>
              <a:t>로 저조했습니다</a:t>
            </a:r>
            <a:r>
              <a:rPr lang="en-US" altLang="ko-KR" sz="15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6000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개발동기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598275E8-26B7-4A0D-9A56-29B277E09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7" y="1417921"/>
            <a:ext cx="6657975" cy="42291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1B37404-5BCF-4B11-8306-A716A5C6802F}"/>
              </a:ext>
            </a:extLst>
          </p:cNvPr>
          <p:cNvSpPr txBox="1"/>
          <p:nvPr/>
        </p:nvSpPr>
        <p:spPr>
          <a:xfrm>
            <a:off x="7452107" y="1651590"/>
            <a:ext cx="4569647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/>
              <a:t>정보화시대의 발달로 인해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디지털 문맹인들이 증가함 따라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주요 사용자인 </a:t>
            </a:r>
            <a:r>
              <a:rPr lang="en-US" altLang="ko-KR" sz="1500" b="1" dirty="0"/>
              <a:t>20</a:t>
            </a:r>
            <a:r>
              <a:rPr lang="ko-KR" altLang="en-US" sz="1500" b="1" dirty="0"/>
              <a:t>대</a:t>
            </a:r>
            <a:r>
              <a:rPr lang="en-US" altLang="ko-KR" sz="1500" b="1" dirty="0"/>
              <a:t>~40</a:t>
            </a:r>
            <a:r>
              <a:rPr lang="ko-KR" altLang="en-US" sz="1500" b="1" dirty="0"/>
              <a:t>대</a:t>
            </a:r>
            <a:r>
              <a:rPr lang="en-US" altLang="ko-KR" sz="1500" b="1" dirty="0"/>
              <a:t> </a:t>
            </a:r>
            <a:r>
              <a:rPr lang="ko-KR" altLang="en-US" sz="1500" b="1" dirty="0"/>
              <a:t>사용자들은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정보화 발달에 따라오지만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디지털소외계층인 중 장년층</a:t>
            </a:r>
            <a:r>
              <a:rPr lang="en-US" altLang="ko-KR" sz="1500" b="1" dirty="0"/>
              <a:t>,</a:t>
            </a:r>
            <a:r>
              <a:rPr lang="ko-KR" altLang="en-US" sz="1500" b="1" dirty="0"/>
              <a:t> 노인들은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스마트폰</a:t>
            </a:r>
            <a:r>
              <a:rPr lang="en-US" altLang="ko-KR" sz="1500" b="1" dirty="0"/>
              <a:t>, </a:t>
            </a:r>
            <a:r>
              <a:rPr lang="ko-KR" altLang="en-US" sz="1500" b="1" dirty="0"/>
              <a:t>키오스크 등 교육을 받을</a:t>
            </a:r>
            <a:r>
              <a:rPr lang="en-US" altLang="ko-KR" sz="1500" b="1" dirty="0"/>
              <a:t> </a:t>
            </a:r>
            <a:r>
              <a:rPr lang="ko-KR" altLang="en-US" sz="1500" b="1" dirty="0"/>
              <a:t>곳이 없습니다</a:t>
            </a:r>
            <a:r>
              <a:rPr lang="en-US" altLang="ko-KR" sz="1500" b="1" dirty="0"/>
              <a:t>. </a:t>
            </a:r>
          </a:p>
          <a:p>
            <a:endParaRPr lang="en-US" altLang="ko-KR" sz="1500" b="1" dirty="0"/>
          </a:p>
          <a:p>
            <a:r>
              <a:rPr lang="en-US" altLang="ko-KR" sz="1500" b="1" dirty="0"/>
              <a:t>IT</a:t>
            </a:r>
            <a:r>
              <a:rPr lang="ko-KR" altLang="en-US" sz="1500" b="1" dirty="0"/>
              <a:t>교육 플랫폼을 통해 교육한다면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디지털 문맹의 격차를 줄일 수 있습니다</a:t>
            </a:r>
            <a:r>
              <a:rPr lang="en-US" altLang="ko-KR" sz="15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7617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개발동기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E2C364F-508E-449F-8F2E-1E7E2BB68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62" y="1630362"/>
            <a:ext cx="4504662" cy="25177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57666CD-3907-4B24-A624-36F25B2F9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505" y="1582518"/>
            <a:ext cx="4618114" cy="25656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176F46F-D632-4184-A3C8-5AB4248EC205}"/>
              </a:ext>
            </a:extLst>
          </p:cNvPr>
          <p:cNvSpPr txBox="1"/>
          <p:nvPr/>
        </p:nvSpPr>
        <p:spPr>
          <a:xfrm>
            <a:off x="1938652" y="4732337"/>
            <a:ext cx="8853706" cy="12464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500" b="1" dirty="0" err="1"/>
              <a:t>유튜버</a:t>
            </a:r>
            <a:r>
              <a:rPr lang="ko-KR" altLang="en-US" sz="1500" b="1" dirty="0"/>
              <a:t> </a:t>
            </a:r>
            <a:r>
              <a:rPr lang="en-US" altLang="ko-KR" sz="1500" b="1" dirty="0"/>
              <a:t>‘</a:t>
            </a:r>
            <a:r>
              <a:rPr lang="ko-KR" altLang="en-US" sz="1500" b="1" dirty="0" err="1"/>
              <a:t>박막례</a:t>
            </a:r>
            <a:r>
              <a:rPr lang="ko-KR" altLang="en-US" sz="1500" b="1" dirty="0"/>
              <a:t> 할머니</a:t>
            </a:r>
            <a:r>
              <a:rPr lang="en-US" altLang="ko-KR" sz="1500" b="1" dirty="0"/>
              <a:t>‘ </a:t>
            </a:r>
            <a:r>
              <a:rPr lang="ko-KR" altLang="en-US" sz="1500" b="1" dirty="0"/>
              <a:t>의 </a:t>
            </a:r>
            <a:r>
              <a:rPr lang="ko-KR" altLang="en-US" sz="1500" b="1" dirty="0" err="1"/>
              <a:t>영상중</a:t>
            </a:r>
            <a:r>
              <a:rPr lang="ko-KR" altLang="en-US" sz="1500" b="1" dirty="0"/>
              <a:t> 일부입니다</a:t>
            </a:r>
            <a:r>
              <a:rPr lang="en-US" altLang="ko-KR" sz="1500" b="1" dirty="0"/>
              <a:t>.</a:t>
            </a:r>
          </a:p>
          <a:p>
            <a:endParaRPr lang="en-US" altLang="ko-KR" sz="1500" b="1" dirty="0"/>
          </a:p>
          <a:p>
            <a:r>
              <a:rPr lang="ko-KR" altLang="en-US" sz="1500" b="1" dirty="0"/>
              <a:t>장면 중 주인공은 햄버거가게에서 이전에는 직원에게 주문 했지만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요즘은 사람없이 무인 기계만 운영하는 점포가 많은데 그런 점포는 이용하지 않는다는 주인공입니다</a:t>
            </a:r>
            <a:r>
              <a:rPr lang="en-US" altLang="ko-KR" sz="1500" b="1" dirty="0"/>
              <a:t>.</a:t>
            </a:r>
            <a:endParaRPr lang="ko-KR" altLang="en-US" sz="1500" b="1" dirty="0"/>
          </a:p>
        </p:txBody>
      </p:sp>
    </p:spTree>
    <p:extLst>
      <p:ext uri="{BB962C8B-B14F-4D97-AF65-F5344CB8AC3E}">
        <p14:creationId xmlns:p14="http://schemas.microsoft.com/office/powerpoint/2010/main" val="3940904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개발동기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176F46F-D632-4184-A3C8-5AB4248EC205}"/>
              </a:ext>
            </a:extLst>
          </p:cNvPr>
          <p:cNvSpPr txBox="1"/>
          <p:nvPr/>
        </p:nvSpPr>
        <p:spPr>
          <a:xfrm>
            <a:off x="7610475" y="2228670"/>
            <a:ext cx="390173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/>
              <a:t>정부에서는 디지털 소외계층을 해소하기</a:t>
            </a:r>
            <a:r>
              <a:rPr lang="en-US" altLang="ko-KR" sz="1500" b="1" dirty="0"/>
              <a:t> </a:t>
            </a:r>
            <a:r>
              <a:rPr lang="ko-KR" altLang="en-US" sz="1500" b="1" dirty="0"/>
              <a:t>위해서 디지털 교육을 하고 있습니다</a:t>
            </a:r>
            <a:r>
              <a:rPr lang="en-US" altLang="ko-KR" sz="1500" b="1" dirty="0"/>
              <a:t>.</a:t>
            </a:r>
          </a:p>
          <a:p>
            <a:endParaRPr lang="en-US" altLang="ko-KR" sz="1500" b="1" dirty="0"/>
          </a:p>
          <a:p>
            <a:r>
              <a:rPr lang="ko-KR" altLang="en-US" sz="1500" b="1" dirty="0"/>
              <a:t>하지만 코로나</a:t>
            </a:r>
            <a:r>
              <a:rPr lang="en-US" altLang="ko-KR" sz="1500" b="1" dirty="0"/>
              <a:t>19 </a:t>
            </a:r>
            <a:r>
              <a:rPr lang="ko-KR" altLang="en-US" sz="1500" b="1" dirty="0"/>
              <a:t>확산으로 사회적 거리두기가 시행됨에 따라서 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다중시설의 모임은 불가능해지고</a:t>
            </a:r>
            <a:endParaRPr lang="en-US" altLang="ko-KR" sz="1500" b="1" dirty="0"/>
          </a:p>
          <a:p>
            <a:endParaRPr lang="en-US" altLang="ko-KR" sz="1500" b="1" dirty="0"/>
          </a:p>
          <a:p>
            <a:r>
              <a:rPr lang="ko-KR" altLang="en-US" sz="1500" b="1" dirty="0"/>
              <a:t>어르신들의 디지털 기술을 공부할 방법은 없어지고 있는 현실입니다</a:t>
            </a:r>
            <a:r>
              <a:rPr lang="en-US" altLang="ko-KR" sz="1500" b="1" dirty="0"/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26AFA62-7132-48CD-9378-70A9CEF9D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365" y="1042987"/>
            <a:ext cx="6229350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756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개발언어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1026" name="Picture 2" descr="Spring] Spring Framework란? 기본 개념 핵심 정리">
            <a:extLst>
              <a:ext uri="{FF2B5EF4-FFF2-40B4-BE49-F238E27FC236}">
                <a16:creationId xmlns:a16="http://schemas.microsoft.com/office/drawing/2014/main" id="{69AC1AC9-E1CC-48BF-AB0B-37662B5EE3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1633" y="2913446"/>
            <a:ext cx="1800000" cy="1473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art 7: Bootstrap Framework | HTML &amp; CSS Tutorial | code.makery.ch">
            <a:extLst>
              <a:ext uri="{FF2B5EF4-FFF2-40B4-BE49-F238E27FC236}">
                <a16:creationId xmlns:a16="http://schemas.microsoft.com/office/drawing/2014/main" id="{8802A98F-B138-419E-AFA0-F9B6D95F5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8911" y="2952733"/>
            <a:ext cx="180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racle - Cloud Wars">
            <a:extLst>
              <a:ext uri="{FF2B5EF4-FFF2-40B4-BE49-F238E27FC236}">
                <a16:creationId xmlns:a16="http://schemas.microsoft.com/office/drawing/2014/main" id="{F417C6DB-29D3-4541-87B6-7032AEA60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2412" y="2913446"/>
            <a:ext cx="1800000" cy="1331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web 공부] 무료 서버(server) 아파치 톰캣(Apache Tomcat)을 이클립스(eclipse)에 연동하기 : 네이버 블로그">
            <a:extLst>
              <a:ext uri="{FF2B5EF4-FFF2-40B4-BE49-F238E27FC236}">
                <a16:creationId xmlns:a16="http://schemas.microsoft.com/office/drawing/2014/main" id="{5803B671-9D64-44D1-ADEA-EDDD98316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159" y="2821100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ava] 자바란?, 자바의 역사, 자바의 특징, JVM : 네이버 블로그">
            <a:extLst>
              <a:ext uri="{FF2B5EF4-FFF2-40B4-BE49-F238E27FC236}">
                <a16:creationId xmlns:a16="http://schemas.microsoft.com/office/drawing/2014/main" id="{B35926DC-997A-4B4E-ABCD-4C4282E89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5698" y="2821100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6141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오픈소스 활용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AE64FAC3-9A76-48C2-B33E-9D0C66611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749" y="1168400"/>
            <a:ext cx="6664834" cy="38547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8A433F-37AC-4A95-97BB-93A78ACA7558}"/>
              </a:ext>
            </a:extLst>
          </p:cNvPr>
          <p:cNvSpPr txBox="1"/>
          <p:nvPr/>
        </p:nvSpPr>
        <p:spPr>
          <a:xfrm>
            <a:off x="3351502" y="5504934"/>
            <a:ext cx="430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Apache Tomcat </a:t>
            </a:r>
            <a:r>
              <a:rPr lang="ko-KR" altLang="en-US" dirty="0"/>
              <a:t>활용 로컬 서버 구동</a:t>
            </a:r>
          </a:p>
        </p:txBody>
      </p:sp>
    </p:spTree>
    <p:extLst>
      <p:ext uri="{BB962C8B-B14F-4D97-AF65-F5344CB8AC3E}">
        <p14:creationId xmlns:p14="http://schemas.microsoft.com/office/powerpoint/2010/main" val="2251448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BEA7F9F4-6AF3-4065-955F-1A60503578BE}"/>
              </a:ext>
            </a:extLst>
          </p:cNvPr>
          <p:cNvSpPr/>
          <p:nvPr/>
        </p:nvSpPr>
        <p:spPr>
          <a:xfrm>
            <a:off x="0" y="584200"/>
            <a:ext cx="12192000" cy="6273800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687BC5E-DB5F-4ACF-BBFA-EC23B8623FAB}"/>
              </a:ext>
            </a:extLst>
          </p:cNvPr>
          <p:cNvSpPr/>
          <p:nvPr/>
        </p:nvSpPr>
        <p:spPr>
          <a:xfrm>
            <a:off x="0" y="0"/>
            <a:ext cx="11018914" cy="584200"/>
          </a:xfrm>
          <a:prstGeom prst="rect">
            <a:avLst/>
          </a:prstGeom>
          <a:pattFill prst="ltUpDiag">
            <a:fgClr>
              <a:srgbClr val="D175FF"/>
            </a:fgClr>
            <a:bgClr>
              <a:srgbClr val="994BCD"/>
            </a:bgClr>
          </a:pattFill>
          <a:ln w="317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ko-KR" altLang="en-US" sz="2400" b="1" i="1" kern="0" dirty="0">
                <a:solidFill>
                  <a:prstClr val="white"/>
                </a:solidFill>
              </a:rPr>
              <a:t>오픈소스 활용</a:t>
            </a:r>
            <a:endParaRPr lang="en-US" altLang="ko-KR" sz="700" kern="0" dirty="0">
              <a:solidFill>
                <a:prstClr val="white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1018914" y="0"/>
            <a:ext cx="1173086" cy="584200"/>
            <a:chOff x="11018914" y="0"/>
            <a:chExt cx="1173086" cy="584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0F9C002-927F-44A8-89FD-5CDAE5CC5EA6}"/>
                </a:ext>
              </a:extLst>
            </p:cNvPr>
            <p:cNvSpPr/>
            <p:nvPr/>
          </p:nvSpPr>
          <p:spPr>
            <a:xfrm>
              <a:off x="11018914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E8C5599-C60A-49F5-8691-ECA5952C361C}"/>
                </a:ext>
              </a:extLst>
            </p:cNvPr>
            <p:cNvSpPr/>
            <p:nvPr/>
          </p:nvSpPr>
          <p:spPr>
            <a:xfrm>
              <a:off x="11605457" y="0"/>
              <a:ext cx="586543" cy="584200"/>
            </a:xfrm>
            <a:prstGeom prst="rect">
              <a:avLst/>
            </a:prstGeom>
            <a:solidFill>
              <a:schemeClr val="bg1"/>
            </a:solidFill>
            <a:ln w="317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2AFA00B5-D2C7-4EB7-B952-3E74A74CD4B0}"/>
                </a:ext>
              </a:extLst>
            </p:cNvPr>
            <p:cNvSpPr/>
            <p:nvPr/>
          </p:nvSpPr>
          <p:spPr>
            <a:xfrm>
              <a:off x="11112160" y="278069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BD66783-9C45-4198-B986-D38382F44E5E}"/>
                </a:ext>
              </a:extLst>
            </p:cNvPr>
            <p:cNvSpPr/>
            <p:nvPr/>
          </p:nvSpPr>
          <p:spPr>
            <a:xfrm rot="189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95EBE4B1-E54F-4A9D-8A6A-73E778FE2CAF}"/>
                </a:ext>
              </a:extLst>
            </p:cNvPr>
            <p:cNvSpPr/>
            <p:nvPr/>
          </p:nvSpPr>
          <p:spPr>
            <a:xfrm rot="2700000">
              <a:off x="11698703" y="274100"/>
              <a:ext cx="400050" cy="36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08A433F-37AC-4A95-97BB-93A78ACA7558}"/>
              </a:ext>
            </a:extLst>
          </p:cNvPr>
          <p:cNvSpPr txBox="1"/>
          <p:nvPr/>
        </p:nvSpPr>
        <p:spPr>
          <a:xfrm>
            <a:off x="3942336" y="5733246"/>
            <a:ext cx="4307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Bootstrap </a:t>
            </a:r>
            <a:r>
              <a:rPr lang="ko-KR" altLang="en-US" dirty="0"/>
              <a:t>오픈소스 활용 메인 </a:t>
            </a:r>
            <a:r>
              <a:rPr lang="en-US" altLang="ko-KR" dirty="0"/>
              <a:t>UI </a:t>
            </a:r>
            <a:r>
              <a:rPr lang="ko-KR" altLang="en-US" dirty="0"/>
              <a:t>구현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A40BC3C-676C-49FB-AE7D-1A5250DFC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57" y="1298822"/>
            <a:ext cx="4589632" cy="354434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9872F34C-5705-4E96-885F-938CFFB4B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1974" y="1298822"/>
            <a:ext cx="5763484" cy="354434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4134BA2-FD79-42F3-BC41-C9F82B3D20CB}"/>
              </a:ext>
            </a:extLst>
          </p:cNvPr>
          <p:cNvSpPr txBox="1"/>
          <p:nvPr/>
        </p:nvSpPr>
        <p:spPr>
          <a:xfrm>
            <a:off x="2566542" y="4957629"/>
            <a:ext cx="8729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반응형 웹</a:t>
            </a:r>
            <a:endParaRPr lang="en-US" altLang="ko-KR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60E9DF-1FAF-419C-96E1-22FD00FC1769}"/>
              </a:ext>
            </a:extLst>
          </p:cNvPr>
          <p:cNvSpPr txBox="1"/>
          <p:nvPr/>
        </p:nvSpPr>
        <p:spPr>
          <a:xfrm>
            <a:off x="8249663" y="4957629"/>
            <a:ext cx="8729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err="1"/>
              <a:t>main.jsp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383354507"/>
      </p:ext>
    </p:extLst>
  </p:cSld>
  <p:clrMapOvr>
    <a:masterClrMapping/>
  </p:clrMapOvr>
</p:sld>
</file>

<file path=ppt/theme/theme1.xml><?xml version="1.0" encoding="utf-8"?>
<a:theme xmlns:a="http://schemas.openxmlformats.org/drawingml/2006/main" name="1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289</Words>
  <Application>Microsoft Office PowerPoint</Application>
  <PresentationFormat>와이드스크린</PresentationFormat>
  <Paragraphs>77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11_Office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오상민</cp:lastModifiedBy>
  <cp:revision>15</cp:revision>
  <dcterms:created xsi:type="dcterms:W3CDTF">2020-10-02T01:49:18Z</dcterms:created>
  <dcterms:modified xsi:type="dcterms:W3CDTF">2020-11-30T04:17:52Z</dcterms:modified>
</cp:coreProperties>
</file>

<file path=docProps/thumbnail.jpeg>
</file>